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519" r:id="rId3"/>
    <p:sldId id="529" r:id="rId4"/>
    <p:sldId id="530" r:id="rId5"/>
    <p:sldId id="531" r:id="rId6"/>
    <p:sldId id="533" r:id="rId7"/>
    <p:sldId id="527" r:id="rId8"/>
    <p:sldId id="528" r:id="rId9"/>
    <p:sldId id="520" r:id="rId10"/>
    <p:sldId id="525" r:id="rId11"/>
    <p:sldId id="521" r:id="rId12"/>
    <p:sldId id="523" r:id="rId13"/>
    <p:sldId id="526" r:id="rId14"/>
    <p:sldId id="534" r:id="rId15"/>
  </p:sldIdLst>
  <p:sldSz cx="9180513" cy="5724525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Book" panose="00000500000000000000" pitchFamily="2" charset="0"/>
      <p:regular r:id="rId21"/>
      <p:bold r:id="rId22"/>
    </p:embeddedFont>
    <p:embeddedFont>
      <p:font typeface="Futura Medium" panose="00000400000000000000" pitchFamily="2" charset="0"/>
      <p:regular r:id="rId23"/>
      <p:bold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3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FF3399"/>
    <a:srgbClr val="FFED00"/>
    <a:srgbClr val="009E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395" autoAdjust="0"/>
  </p:normalViewPr>
  <p:slideViewPr>
    <p:cSldViewPr>
      <p:cViewPr varScale="1">
        <p:scale>
          <a:sx n="129" d="100"/>
          <a:sy n="129" d="100"/>
        </p:scale>
        <p:origin x="1182" y="108"/>
      </p:cViewPr>
      <p:guideLst>
        <p:guide orient="horz" pos="1803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61069-7663-40E6-971D-FF0CD0F3F0E5}" type="datetimeFigureOut">
              <a:rPr lang="de-DE" smtClean="0"/>
              <a:t>18.09.2025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241425"/>
            <a:ext cx="5372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445B-9366-448B-909E-85974F8547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06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64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2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70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07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0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41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3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33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1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9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39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47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30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445B-9366-448B-909E-85974F854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9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539" y="1778313"/>
            <a:ext cx="7803436" cy="12270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7077" y="3243898"/>
            <a:ext cx="6426359" cy="14629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2968" y="190818"/>
            <a:ext cx="2073584" cy="40773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620" y="190818"/>
            <a:ext cx="6069339" cy="407739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197" y="3678538"/>
            <a:ext cx="7803436" cy="11369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5197" y="2426299"/>
            <a:ext cx="7803436" cy="12522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620" y="1114428"/>
            <a:ext cx="4070665" cy="3153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294" y="1114428"/>
            <a:ext cx="4072258" cy="3153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026" y="229246"/>
            <a:ext cx="8262462" cy="954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026" y="1281393"/>
            <a:ext cx="4056321" cy="534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026" y="1815416"/>
            <a:ext cx="4056321" cy="3298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63574" y="1281393"/>
            <a:ext cx="4057914" cy="534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574" y="1815416"/>
            <a:ext cx="4057914" cy="3298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026" y="227921"/>
            <a:ext cx="3020326" cy="9699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9325" y="227922"/>
            <a:ext cx="5132162" cy="48857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9026" y="1197910"/>
            <a:ext cx="3020326" cy="3915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445" y="4007167"/>
            <a:ext cx="5508308" cy="473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9445" y="511497"/>
            <a:ext cx="5508308" cy="3434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9445" y="4480236"/>
            <a:ext cx="5508308" cy="671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026" y="229246"/>
            <a:ext cx="8262462" cy="95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026" y="1335723"/>
            <a:ext cx="8262462" cy="37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9025" y="5305787"/>
            <a:ext cx="2142120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3212-7F84-40DD-848A-C1F21C7FB93A}" type="datetimeFigureOut">
              <a:rPr lang="de-DE" smtClean="0"/>
              <a:pPr/>
              <a:t>18.09.2025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6676" y="5305787"/>
            <a:ext cx="2907162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9368" y="5305787"/>
            <a:ext cx="2142120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FFE2-F324-4FD2-8053-61F9B6B76A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petition.de/petition/online/leerstandsgesetz-verhinder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01823" y="1516089"/>
            <a:ext cx="6624737" cy="707886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4000" b="1" i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EIGENTUM SCHÜTZEN –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04" y="182000"/>
            <a:ext cx="2227354" cy="10019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1823" y="990054"/>
            <a:ext cx="2448273" cy="523220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2800" b="1" i="1" kern="0" dirty="0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453CB9-38EE-4B88-8090-C4745E3C2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792" y="2386620"/>
            <a:ext cx="2729542" cy="27295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13BD85-872C-41DE-B343-C4DFD0AAAD4A}"/>
              </a:ext>
            </a:extLst>
          </p:cNvPr>
          <p:cNvSpPr txBox="1"/>
          <p:nvPr/>
        </p:nvSpPr>
        <p:spPr>
          <a:xfrm>
            <a:off x="701823" y="2197074"/>
            <a:ext cx="5472609" cy="707886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4000" b="1" i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LEERSTANDSGESETZ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DCDF26-1F49-4328-94B4-F69236B12294}"/>
              </a:ext>
            </a:extLst>
          </p:cNvPr>
          <p:cNvSpPr txBox="1"/>
          <p:nvPr/>
        </p:nvSpPr>
        <p:spPr>
          <a:xfrm>
            <a:off x="701823" y="2874456"/>
            <a:ext cx="3816425" cy="707886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4000" b="1" i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VERHINDERN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0AD73C-7727-401C-A345-017C2B46747D}"/>
              </a:ext>
            </a:extLst>
          </p:cNvPr>
          <p:cNvSpPr txBox="1"/>
          <p:nvPr/>
        </p:nvSpPr>
        <p:spPr>
          <a:xfrm>
            <a:off x="1763941" y="4685275"/>
            <a:ext cx="5652629" cy="8617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effectLst/>
              </a:rPr>
              <a:t>Kommunale Runde – Fraktion der Freien Demokraten</a:t>
            </a:r>
          </a:p>
          <a:p>
            <a:pPr algn="ctr"/>
            <a:r>
              <a:rPr lang="de-DE" sz="1600" dirty="0"/>
              <a:t>19. August 2025</a:t>
            </a:r>
          </a:p>
          <a:p>
            <a:pPr algn="ctr"/>
            <a:r>
              <a:rPr lang="de-DE" sz="1600" dirty="0">
                <a:effectLst/>
              </a:rPr>
              <a:t>Dr. Stefan Naas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3184601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Social</a:t>
            </a: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 </a:t>
            </a: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media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367" y="1782142"/>
            <a:ext cx="8301361" cy="550920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Kanäle: 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Instagram, Facebook, WhatsApp-Kanal, LinkedIn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Content: </a:t>
            </a:r>
            <a:r>
              <a:rPr lang="de-DE" sz="20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Erklärstücke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, Kacheln (</a:t>
            </a:r>
            <a:r>
              <a:rPr lang="de-DE" sz="20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Sharepics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), </a:t>
            </a:r>
            <a:r>
              <a:rPr lang="de-DE" sz="20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Memes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, </a:t>
            </a:r>
            <a:r>
              <a:rPr lang="de-DE" sz="20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Reels</a:t>
            </a: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Organic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 und </a:t>
            </a:r>
            <a:r>
              <a:rPr lang="de-DE" sz="20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Paid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 Content -&gt; Werbeanzeigen mit Kampagnenmotiven (LTF)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Unterstützung durch MdL-Accounts </a:t>
            </a:r>
            <a:r>
              <a:rPr lang="de-DE" dirty="0">
                <a:latin typeface="Futura Book" panose="00000500000000000000" pitchFamily="2" charset="0"/>
                <a:cs typeface="DINOT-CondBold" panose="020B0806020101010102" pitchFamily="34" charset="0"/>
              </a:rPr>
              <a:t>(Teilen, Reposten, </a:t>
            </a:r>
            <a:r>
              <a:rPr lang="de-DE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Collabs</a:t>
            </a:r>
            <a:r>
              <a:rPr lang="de-DE" dirty="0">
                <a:latin typeface="Futura Book" panose="00000500000000000000" pitchFamily="2" charset="0"/>
                <a:cs typeface="DINOT-CondBold" panose="020B0806020101010102" pitchFamily="34" charset="0"/>
              </a:rPr>
              <a:t>, personalisierte Kacheln)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Fokus: </a:t>
            </a:r>
            <a:r>
              <a:rPr lang="de-DE" sz="2000" dirty="0">
                <a:latin typeface="Futura Book" panose="00000500000000000000" pitchFamily="2" charset="0"/>
                <a:cs typeface="DINOT-CondBold" panose="020B0806020101010102" pitchFamily="34" charset="0"/>
              </a:rPr>
              <a:t>Problembeschreibung, Betroffenheit aufzeigen, Aufforderung zur Unterstützung der </a:t>
            </a:r>
            <a:r>
              <a:rPr lang="de-DE" sz="20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Kamapgne</a:t>
            </a: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3400625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Presse &amp; </a:t>
            </a: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print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367" y="1782142"/>
            <a:ext cx="8301361" cy="267765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Gastbeitrag</a:t>
            </a: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 Haus &amp; Grund-Publikation (September-Ausgabe) mit QR-Code zur Petition</a:t>
            </a:r>
            <a:b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</a:br>
            <a:endParaRPr lang="de-DE" sz="24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begleitende PMs zur </a:t>
            </a:r>
            <a:r>
              <a:rPr lang="de-DE" sz="24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Gesetzesberatung</a:t>
            </a: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 im HLT (Anhörung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Möglicherweise Lokal-PMs zur Unterschriftensammlung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4879" y="365789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2104481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Vor </a:t>
            </a: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ort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367" y="1782142"/>
            <a:ext cx="8301361" cy="267765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utura Book" panose="00000500000000000000" pitchFamily="2" charset="0"/>
                <a:cs typeface="DINOT-CondBold" panose="020B0806020101010102" pitchFamily="34" charset="0"/>
              </a:rPr>
              <a:t>Kommunaler Dialog </a:t>
            </a:r>
            <a:br>
              <a:rPr lang="de-DE" sz="2400" b="1" dirty="0">
                <a:latin typeface="Futura Book" panose="00000500000000000000" pitchFamily="2" charset="0"/>
                <a:cs typeface="DINOT-CondBold" panose="020B0806020101010102" pitchFamily="34" charset="0"/>
              </a:rPr>
            </a:br>
            <a:endParaRPr lang="de-DE" sz="2400" b="1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ggf. Infostände und Unterschriftensammlung (MdL und Kreisverbände)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Übergabe Unterschriften an </a:t>
            </a:r>
            <a:r>
              <a:rPr lang="de-DE" sz="2400" dirty="0" err="1">
                <a:latin typeface="Futura Book" panose="00000500000000000000" pitchFamily="2" charset="0"/>
                <a:cs typeface="DINOT-CondBold" panose="020B0806020101010102" pitchFamily="34" charset="0"/>
              </a:rPr>
              <a:t>Mansoori</a:t>
            </a:r>
            <a:r>
              <a:rPr lang="de-DE" sz="2400" dirty="0">
                <a:latin typeface="Futura Book" panose="00000500000000000000" pitchFamily="2" charset="0"/>
                <a:cs typeface="DINOT-CondBold" panose="020B0806020101010102" pitchFamily="34" charset="0"/>
              </a:rPr>
              <a:t> zur 2. Lesung in Wiesbaden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4879" y="365789"/>
            <a:ext cx="2507418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ZEITPLAN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5128817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UND NÄCHSTE SCHRITTE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9575" y="3832864"/>
            <a:ext cx="8301361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/>
              <a:t>Nach Inkrafttreten: </a:t>
            </a:r>
            <a:r>
              <a:rPr lang="de-DE" sz="2000" dirty="0"/>
              <a:t>Meldung bei Bürokratie-Melder (+ begleitende Pressearbeit)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/>
              <a:t>Anschließend: </a:t>
            </a:r>
            <a:r>
              <a:rPr lang="de-DE" sz="2000" dirty="0"/>
              <a:t>Rollout auf kommunaler Ebene (Kreis- und Ortsverbände im Kommunalwahlkampf)</a:t>
            </a: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DB3008A9-14F9-43D7-8205-1DC6291EC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78663"/>
              </p:ext>
            </p:extLst>
          </p:nvPr>
        </p:nvGraphicFramePr>
        <p:xfrm>
          <a:off x="485800" y="1833934"/>
          <a:ext cx="5112569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82500125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903176736"/>
                    </a:ext>
                  </a:extLst>
                </a:gridCol>
              </a:tblGrid>
              <a:tr h="278427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Futura Book" panose="00000500000000000000" pitchFamily="2" charset="0"/>
                        </a:rPr>
                        <a:t>Start Petition + Kampagne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11. August 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60685"/>
                  </a:ext>
                </a:extLst>
              </a:tr>
              <a:tr h="282295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Futura Book" panose="00000500000000000000" pitchFamily="2" charset="0"/>
                        </a:rPr>
                        <a:t>Anhörung 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8. September 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2402"/>
                  </a:ext>
                </a:extLst>
              </a:tr>
              <a:tr h="282295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Futura Book" panose="00000500000000000000" pitchFamily="2" charset="0"/>
                        </a:rPr>
                        <a:t>Kommunaler Dialog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19. September 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70632"/>
                  </a:ext>
                </a:extLst>
              </a:tr>
              <a:tr h="282295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Futura Book" panose="00000500000000000000" pitchFamily="2" charset="0"/>
                        </a:rPr>
                        <a:t>1. Lesung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Plenum 9.-11. September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32154"/>
                  </a:ext>
                </a:extLst>
              </a:tr>
              <a:tr h="282295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Futura Book" panose="00000500000000000000" pitchFamily="2" charset="0"/>
                        </a:rPr>
                        <a:t>2. Lesung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Plenum 30. September - 2. Oktober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9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4879" y="365789"/>
            <a:ext cx="4899473" cy="1200329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Was kann jetzt vor Ort getan werden?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1784" y="1951757"/>
            <a:ext cx="8301361" cy="378565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/>
              <a:t>Jetzt: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DE" sz="2000" dirty="0"/>
              <a:t>Musterantrag für Stadtverordnetenversammlung (Resolution, „Stadt XY lehnt </a:t>
            </a:r>
            <a:r>
              <a:rPr lang="de-DE" sz="2000" dirty="0" err="1"/>
              <a:t>Mansooris</a:t>
            </a:r>
            <a:r>
              <a:rPr lang="de-DE" sz="2000" dirty="0"/>
              <a:t> </a:t>
            </a:r>
            <a:r>
              <a:rPr lang="de-DE" sz="2000" dirty="0" err="1"/>
              <a:t>Leerstandsgesetz</a:t>
            </a:r>
            <a:r>
              <a:rPr lang="de-DE" sz="2000" dirty="0"/>
              <a:t> ab“)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DE" sz="2000" dirty="0"/>
              <a:t>Begleitende Muster-PM mit Verweis auf Unterschriftenaktion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/>
              <a:t>Anschließend: </a:t>
            </a:r>
            <a:r>
              <a:rPr lang="de-DE" sz="2000" dirty="0"/>
              <a:t>Rollout auf kommunaler Ebene (Kreis- und Ortsverbände im Kommunalwahlkampf)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Antrag: „Stadt XY soll nicht von </a:t>
            </a:r>
            <a:r>
              <a:rPr lang="de-DE" sz="2000" dirty="0" err="1"/>
              <a:t>Leerstandsgesetz</a:t>
            </a:r>
            <a:r>
              <a:rPr lang="de-DE" sz="2000" dirty="0"/>
              <a:t> Gebrauch machen“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4984801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LEERSTANDSGESETZ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5272833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PROBLEMBESCHrEIBUNG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367" y="1782142"/>
            <a:ext cx="8301361" cy="456067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E2007A"/>
                </a:solidFill>
                <a:latin typeface="Futura Next" panose="020B0602020204020303" pitchFamily="34" charset="0"/>
                <a:cs typeface="Times New Roman" panose="02020603050405020304" pitchFamily="18" charset="0"/>
              </a:rPr>
              <a:t>Was soll das Gesetz bewirken?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Kommunen in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angespannten Wohnungsmärkten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(gemäß § 1 </a:t>
            </a:r>
            <a:r>
              <a:rPr lang="de-DE" sz="1600" dirty="0" err="1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MiSchuV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dürfen per Satzung regeln, dass Wohnraum nur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behördlicher Genehmigung länger als sechs Monate leer stehen darf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(„schutzwürdige Interessen“)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E2007A"/>
                </a:solidFill>
                <a:effectLst/>
                <a:latin typeface="Futura Next" panose="020B06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Pflichten für Eigentümer</a:t>
            </a:r>
            <a:endParaRPr lang="de-DE" sz="1800" dirty="0">
              <a:solidFill>
                <a:srgbClr val="E2007A"/>
              </a:solidFill>
              <a:effectLst/>
              <a:latin typeface="Futura Nex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Meldepflicht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Leerstand über sechs Monate muss der Gemeinde unverzüglich gemeldet und begründet werden, etwa wegen Sanierung oder Modernisierung 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Nachweispflicht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Eigentümer müssen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Gründe angeben und belegen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Kontrollen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Gemeinden dürfen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Kontrollen durchführen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Begehungen anordnen </a:t>
            </a:r>
            <a:endParaRPr lang="de-DE" sz="16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endParaRPr lang="de-DE" sz="20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39575" y="607673"/>
            <a:ext cx="8301361" cy="549413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E2007A"/>
                </a:solidFill>
                <a:effectLst/>
                <a:latin typeface="Futura Next" panose="020B06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Strafen bei Verstößen</a:t>
            </a:r>
            <a:endParaRPr lang="de-DE" sz="1800" dirty="0">
              <a:solidFill>
                <a:srgbClr val="E2007A"/>
              </a:solidFill>
              <a:effectLst/>
              <a:latin typeface="Futura Nex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erstöße gegen das </a:t>
            </a:r>
            <a:r>
              <a:rPr lang="de-DE" sz="1600" dirty="0" err="1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Leerstandsverbot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sollen als Ordnungswidrigkeit verfolgt und mit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Bußgeldern bis zu 500.000 €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geahndet werden. Auch verspätete oder unzureichende Meldungen können mit bis zu </a:t>
            </a: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50.000 € 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sanktioniert werden.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dirty="0">
              <a:solidFill>
                <a:srgbClr val="E2007A"/>
              </a:solidFill>
              <a:latin typeface="Futura Next" panose="020B06020202040203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E2007A"/>
                </a:solidFill>
                <a:latin typeface="Futura Next" panose="020B0602020204020303" pitchFamily="34" charset="0"/>
                <a:cs typeface="Times New Roman" panose="02020603050405020304" pitchFamily="18" charset="0"/>
              </a:rPr>
              <a:t>Ausnahmen – wann ist Leerstand erlaubt?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Sanierung oder Modernisierung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Wohnraum vorübergehend unbewohnbar macht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Unzumutbarkeit der Nutzung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wenn Instandsetzung wirtschaftlich nicht tragbar ist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Anstehende Baugenehmigung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noch nicht bestandskräftig ist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Laufende Erbauseinandersetzungen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Privates Näheverhältnis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z. B. Einliegerwohnung im eigenen Haus 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39575" y="607673"/>
            <a:ext cx="8301361" cy="325736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E2007A"/>
                </a:solidFill>
                <a:effectLst/>
                <a:latin typeface="Futura Next" panose="020B06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Warum ist das ein Problem?</a:t>
            </a:r>
            <a:endParaRPr lang="de-DE" sz="2000" dirty="0">
              <a:solidFill>
                <a:srgbClr val="E2007A"/>
              </a:solidFill>
              <a:effectLst/>
              <a:latin typeface="Futura Nex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Keine neue Wohnung entsteht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stattdessen entstehende Bürokratie und Misstrauensklima schaffen neue Hürden – Eigentümer und Investoren werden abgeschreckt </a:t>
            </a:r>
            <a:endParaRPr lang="de-DE" sz="1600" dirty="0">
              <a:effectLst/>
              <a:latin typeface="Futura Book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Leerstandsquote liegt bei nur 3,9 %</a:t>
            </a:r>
            <a:r>
              <a:rPr lang="de-DE" sz="1600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ein Maß, das für einen funktionierenden Wohnungsmarkt erforderlich ist, etwa für Umzug, Modernisierung oder Mieterwechsel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latin typeface="Futura Book" panose="00000500000000000000" pitchFamily="2" charset="0"/>
                <a:cs typeface="Times New Roman" panose="02020603050405020304" pitchFamily="18" charset="0"/>
              </a:rPr>
              <a:t>Grundrechtseingriffen</a:t>
            </a:r>
            <a:r>
              <a:rPr lang="de-DE" sz="1600" dirty="0">
                <a:latin typeface="Futura Book" panose="00000500000000000000" pitchFamily="2" charset="0"/>
                <a:cs typeface="Times New Roman" panose="02020603050405020304" pitchFamily="18" charset="0"/>
              </a:rPr>
              <a:t> und </a:t>
            </a:r>
            <a:r>
              <a:rPr lang="de-DE" sz="1600" b="1" dirty="0">
                <a:latin typeface="Futura Book" panose="00000500000000000000" pitchFamily="2" charset="0"/>
                <a:cs typeface="Times New Roman" panose="02020603050405020304" pitchFamily="18" charset="0"/>
              </a:rPr>
              <a:t>Bürokratiebelastung</a:t>
            </a:r>
            <a:r>
              <a:rPr lang="de-DE" sz="1600" dirty="0">
                <a:latin typeface="Futura Book" panose="00000500000000000000" pitchFamily="2" charset="0"/>
                <a:cs typeface="Times New Roman" panose="02020603050405020304" pitchFamily="18" charset="0"/>
              </a:rPr>
              <a:t> steht kaum Ertrag gegenüber</a:t>
            </a:r>
            <a:endParaRPr lang="de-DE" sz="1600" dirty="0">
              <a:latin typeface="Futura Book" panose="000005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39575" y="607673"/>
            <a:ext cx="8301361" cy="6449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E2007A"/>
                </a:solidFill>
                <a:latin typeface="Futura Nex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Beispielrechnung für die Stadt Offenbach</a:t>
            </a:r>
            <a:endParaRPr lang="de-DE" sz="2000" dirty="0">
              <a:solidFill>
                <a:srgbClr val="E2007A"/>
              </a:solidFill>
              <a:effectLst/>
              <a:latin typeface="Futura Nex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effectLst/>
                <a:latin typeface="Futura Book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Offenbach stehen laut Zensus 2022  2.491 Wohnungen leer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latin typeface="Futura Book" panose="00000500000000000000" pitchFamily="2" charset="0"/>
                <a:cs typeface="Times New Roman" panose="02020603050405020304" pitchFamily="18" charset="0"/>
              </a:rPr>
              <a:t>Ist das ein Indiz für spekulativen Leerstand? Nein!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b="1" dirty="0">
                <a:latin typeface="Futura Book" panose="00000500000000000000" pitchFamily="2" charset="0"/>
                <a:cs typeface="Times New Roman" panose="02020603050405020304" pitchFamily="18" charset="0"/>
              </a:rPr>
              <a:t>Denn von den 2.491 Wohnungen sind…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1.468 innerhalb von 3 Monaten für den Bezug verfügbar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435 laufende Baumaßnahmen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44 geplanter Abriss oder Rückbau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152 geplanter Verkauf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92 geplante Selbstnutzung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Und nur 304 „sonstige Gründe“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Nur diese 304 würden überhaupt für „spekulativen Leerstand“ im Sinne des Gesetzes in Frage kommen…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latin typeface="Futura Book" panose="00000500000000000000" pitchFamily="2" charset="0"/>
                <a:cs typeface="DINOT-CondBold" panose="020B0806020101010102" pitchFamily="34" charset="0"/>
              </a:rPr>
              <a:t>… aber Gründe könnten auch Erbstreitigkeiten, geplante Modernisierungsmaßnahmen, Warten auf Handwerker und weiteres mehr sein.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Futura Medium" panose="00000400000000000000" pitchFamily="2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39575" y="607673"/>
            <a:ext cx="8301361" cy="347890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E2007A"/>
                </a:solidFill>
                <a:latin typeface="Futura Nex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Spekulativer Leerstand</a:t>
            </a:r>
            <a:endParaRPr lang="de-DE" sz="2000" dirty="0">
              <a:solidFill>
                <a:srgbClr val="E2007A"/>
              </a:solidFill>
              <a:effectLst/>
              <a:latin typeface="Futura Next" panose="020B06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Medium" panose="00000400000000000000" pitchFamily="2" charset="0"/>
                <a:cs typeface="DINOT-CondBold" panose="020B0806020101010102" pitchFamily="34" charset="0"/>
              </a:rPr>
              <a:t>Ist nur eine absolute Randerscheinung im hessischen Wohnungsmarkt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Medium" panose="00000400000000000000" pitchFamily="2" charset="0"/>
                <a:cs typeface="DINOT-CondBold" panose="020B0806020101010102" pitchFamily="34" charset="0"/>
              </a:rPr>
              <a:t>Betrifft – wenn überhaupt – nur einen Bruchteil der leerstehenden Wohnungen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utura Medium" panose="00000400000000000000" pitchFamily="2" charset="0"/>
                <a:cs typeface="DINOT-CondBold" panose="020B0806020101010102" pitchFamily="34" charset="0"/>
              </a:rPr>
              <a:t>Demgegenüber stehen Eingriffe in die Grundrechte und Bürokratiebelastungen für alle redlichen Vermieter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9EE0"/>
              </a:solidFill>
              <a:latin typeface="DINOT-CondBold" panose="020B0806020101010102" pitchFamily="34" charset="0"/>
              <a:cs typeface="DINOT-CondBold" panose="020B0806020101010102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4264721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KERNBORSCHAFTEN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367" y="1782142"/>
            <a:ext cx="7937129" cy="14465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Futura Book" panose="00000500000000000000" pitchFamily="2" charset="0"/>
              </a:rPr>
              <a:t>Wohnungsmangel</a:t>
            </a:r>
            <a:r>
              <a:rPr lang="de-DE" sz="2000" dirty="0">
                <a:effectLst/>
                <a:latin typeface="Futura Book" panose="00000500000000000000" pitchFamily="2" charset="0"/>
              </a:rPr>
              <a:t> beenden – mit Freiheit statt Zwang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Eigentum schützen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Denunziantentum vermeiden</a:t>
            </a:r>
          </a:p>
          <a:p>
            <a:endParaRPr lang="de-DE" sz="2800" dirty="0">
              <a:effectLst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47489A-17F3-4886-A787-A89139CD64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08" y="31510"/>
            <a:ext cx="1152327" cy="11523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13ED6F-1934-4645-8EBF-EB88D5DB6025}"/>
              </a:ext>
            </a:extLst>
          </p:cNvPr>
          <p:cNvSpPr txBox="1"/>
          <p:nvPr/>
        </p:nvSpPr>
        <p:spPr>
          <a:xfrm>
            <a:off x="4306417" y="3222302"/>
            <a:ext cx="2676352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ZIELGRUPPE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3D9C5D-312A-451E-A60F-438A4AEF58A8}"/>
              </a:ext>
            </a:extLst>
          </p:cNvPr>
          <p:cNvSpPr txBox="1"/>
          <p:nvPr/>
        </p:nvSpPr>
        <p:spPr>
          <a:xfrm>
            <a:off x="3942184" y="3895342"/>
            <a:ext cx="5128817" cy="1631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Private Eigentümer (Mittelstand, Erben...)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Mitglieder Haus &amp; Grund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Parteimitglieder, Kommunalpolitiker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Investoren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Verwalter</a:t>
            </a:r>
          </a:p>
        </p:txBody>
      </p:sp>
    </p:spTree>
    <p:extLst>
      <p:ext uri="{BB962C8B-B14F-4D97-AF65-F5344CB8AC3E}">
        <p14:creationId xmlns:p14="http://schemas.microsoft.com/office/powerpoint/2010/main" val="326937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1816449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online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1559" y="1775769"/>
            <a:ext cx="7145033" cy="24314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Petition bei </a:t>
            </a:r>
            <a:r>
              <a:rPr lang="de-DE" sz="2000" dirty="0">
                <a:effectLst/>
                <a:latin typeface="Futura Book" panose="00000500000000000000" pitchFamily="2" charset="0"/>
                <a:hlinkClick r:id="rId3"/>
              </a:rPr>
              <a:t>Open Petition</a:t>
            </a:r>
            <a:endParaRPr lang="de-DE" sz="2000" dirty="0">
              <a:effectLst/>
              <a:latin typeface="Futura Book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effectLst/>
              <a:latin typeface="Futura Book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Newsletter/Mailings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Futura Book" panose="00000500000000000000" pitchFamily="2" charset="0"/>
              </a:rPr>
              <a:t>Newsletter "Wiesbaden Briefing - Spezial"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Futura Book" panose="00000500000000000000" pitchFamily="2" charset="0"/>
              </a:rPr>
              <a:t>Newsletter Partei an Mitglieder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Futura Book" panose="00000500000000000000" pitchFamily="2" charset="0"/>
              </a:rPr>
              <a:t>Mitglieder Mailing Haus &amp; Grund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dirty="0">
              <a:effectLst/>
              <a:latin typeface="Futura Book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Futura Book" panose="00000500000000000000" pitchFamily="2" charset="0"/>
              </a:rPr>
              <a:t>Ausrollen der </a:t>
            </a:r>
            <a:r>
              <a:rPr lang="de-DE" sz="2000" dirty="0" err="1">
                <a:effectLst/>
                <a:latin typeface="Futura Book" panose="00000500000000000000" pitchFamily="2" charset="0"/>
              </a:rPr>
              <a:t>Social</a:t>
            </a:r>
            <a:r>
              <a:rPr lang="de-DE" sz="2000" dirty="0">
                <a:effectLst/>
                <a:latin typeface="Futura Book" panose="00000500000000000000" pitchFamily="2" charset="0"/>
              </a:rPr>
              <a:t> Media-Kampagne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3A1992-73FE-442D-B38C-32D595D5AB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79" y="70905"/>
            <a:ext cx="1818606" cy="18186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B96CDD3-8B80-42A9-863C-E4B759A78134}"/>
              </a:ext>
            </a:extLst>
          </p:cNvPr>
          <p:cNvSpPr txBox="1"/>
          <p:nvPr/>
        </p:nvSpPr>
        <p:spPr>
          <a:xfrm>
            <a:off x="7214553" y="1759782"/>
            <a:ext cx="169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i="1" dirty="0">
                <a:latin typeface="Futura Next" panose="020B0602020204020303" pitchFamily="34" charset="0"/>
              </a:rPr>
              <a:t>JETZT UNTERSCHREIBEN!</a:t>
            </a:r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97A32C3A-6992-4B52-A6B9-5B1FEABB5015}"/>
              </a:ext>
            </a:extLst>
          </p:cNvPr>
          <p:cNvSpPr/>
          <p:nvPr/>
        </p:nvSpPr>
        <p:spPr>
          <a:xfrm rot="16613534">
            <a:off x="8528862" y="1714107"/>
            <a:ext cx="504568" cy="200076"/>
          </a:xfrm>
          <a:prstGeom prst="curvedUpArrow">
            <a:avLst>
              <a:gd name="adj1" fmla="val 0"/>
              <a:gd name="adj2" fmla="val 42031"/>
              <a:gd name="adj3" fmla="val 25000"/>
            </a:avLst>
          </a:prstGeom>
          <a:solidFill>
            <a:srgbClr val="E2007A"/>
          </a:solidFill>
          <a:ln>
            <a:solidFill>
              <a:srgbClr val="E20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CAB346-3D7E-4D5A-B9C9-6F0AEC9A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416" y="2367995"/>
            <a:ext cx="3039257" cy="26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559" y="364048"/>
            <a:ext cx="3124573" cy="646331"/>
          </a:xfrm>
          <a:prstGeom prst="rect">
            <a:avLst/>
          </a:prstGeom>
          <a:solidFill>
            <a:srgbClr val="E2007A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kern="0" cap="all" dirty="0" err="1">
                <a:solidFill>
                  <a:srgbClr val="FFED00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kampagne</a:t>
            </a:r>
            <a:endParaRPr lang="de-DE" sz="3600" b="1" kern="0" cap="all" dirty="0">
              <a:solidFill>
                <a:srgbClr val="FFED00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01599" y="1012120"/>
            <a:ext cx="3184601" cy="553998"/>
          </a:xfrm>
          <a:prstGeom prst="rect">
            <a:avLst/>
          </a:prstGeom>
          <a:solidFill>
            <a:srgbClr val="FFED00"/>
          </a:solidFill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Social</a:t>
            </a:r>
            <a:r>
              <a:rPr lang="de-DE" sz="3000" b="1" kern="0" cap="all" dirty="0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 </a:t>
            </a:r>
            <a:r>
              <a:rPr lang="de-DE" sz="3000" b="1" kern="0" cap="all" dirty="0" err="1">
                <a:solidFill>
                  <a:srgbClr val="E2007A"/>
                </a:solidFill>
                <a:latin typeface="Futura Next" panose="020B0602020204020303" pitchFamily="34" charset="0"/>
                <a:cs typeface="DINOT-CondBold" panose="020B0806020101010102" pitchFamily="34" charset="0"/>
              </a:rPr>
              <a:t>media</a:t>
            </a:r>
            <a:endParaRPr lang="de-DE" sz="2400" b="1" kern="0" cap="all" dirty="0">
              <a:solidFill>
                <a:srgbClr val="E2007A"/>
              </a:solidFill>
              <a:latin typeface="Futura Next" panose="020B0602020204020303" pitchFamily="34" charset="0"/>
              <a:cs typeface="DINOT-CondBold" panose="020B0806020101010102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EDE46E-B236-4E6B-831B-29651BB45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91"/>
          <a:stretch/>
        </p:blipFill>
        <p:spPr>
          <a:xfrm>
            <a:off x="413792" y="1782143"/>
            <a:ext cx="3510335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1B950F-C2C0-4C5B-A946-03F9E30642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127" y="1854150"/>
            <a:ext cx="2001822" cy="25022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B55E49-738D-4251-A23D-94ACEC7844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237" y="2646238"/>
            <a:ext cx="2246598" cy="28082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33BA94-58DA-4B60-8914-A94E8A7A63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536" y="197966"/>
            <a:ext cx="1864777" cy="23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33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Vorlage</Template>
  <TotalTime>0</TotalTime>
  <Words>686</Words>
  <Application>Microsoft Office PowerPoint</Application>
  <PresentationFormat>Benutzerdefiniert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Futura Next</vt:lpstr>
      <vt:lpstr>DINOT-CondBold</vt:lpstr>
      <vt:lpstr>Futura Medium</vt:lpstr>
      <vt:lpstr>Arial</vt:lpstr>
      <vt:lpstr>Futura Book</vt:lpstr>
      <vt:lpstr>Calibri</vt:lpstr>
      <vt:lpstr>Symbol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####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Hunger, Marie</dc:creator>
  <cp:lastModifiedBy>Schmidt, Tobias (HLT)</cp:lastModifiedBy>
  <cp:revision>678</cp:revision>
  <cp:lastPrinted>2020-06-01T17:48:09Z</cp:lastPrinted>
  <dcterms:created xsi:type="dcterms:W3CDTF">2019-05-27T12:50:42Z</dcterms:created>
  <dcterms:modified xsi:type="dcterms:W3CDTF">2025-09-18T09:09:23Z</dcterms:modified>
</cp:coreProperties>
</file>